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8" r:id="rId2"/>
    <p:sldId id="1117" r:id="rId3"/>
    <p:sldId id="1118" r:id="rId4"/>
    <p:sldId id="1119" r:id="rId5"/>
    <p:sldId id="387" r:id="rId6"/>
    <p:sldId id="389" r:id="rId7"/>
    <p:sldId id="388" r:id="rId8"/>
    <p:sldId id="1116" r:id="rId9"/>
    <p:sldId id="282" r:id="rId10"/>
    <p:sldId id="272" r:id="rId11"/>
    <p:sldId id="267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RZOLI Sara RIC" initials="TSR" lastIdx="2" clrIdx="0">
    <p:extLst>
      <p:ext uri="{19B8F6BF-5375-455C-9EA6-DF929625EA0E}">
        <p15:presenceInfo xmlns:p15="http://schemas.microsoft.com/office/powerpoint/2012/main" userId="S-1-5-21-2111445166-760548989-242692186-982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4" autoAdjust="0"/>
    <p:restoredTop sz="95680" autoAdjust="0"/>
  </p:normalViewPr>
  <p:slideViewPr>
    <p:cSldViewPr snapToGrid="0" showGuides="1">
      <p:cViewPr varScale="1">
        <p:scale>
          <a:sx n="83" d="100"/>
          <a:sy n="83" d="100"/>
        </p:scale>
        <p:origin x="96" y="52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F8E79-D43B-4C79-915D-157A3BA666B8}" type="datetimeFigureOut">
              <a:rPr lang="it-IT" smtClean="0"/>
              <a:t>25/07/2024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0544A-447B-4B54-A7D5-43371BC31E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2651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0544A-447B-4B54-A7D5-43371BC31EE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825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0544A-447B-4B54-A7D5-43371BC31EE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4763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0544A-447B-4B54-A7D5-43371BC31EE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1615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0544A-447B-4B54-A7D5-43371BC31EE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9234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0544A-447B-4B54-A7D5-43371BC31EE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7359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0544A-447B-4B54-A7D5-43371BC31EE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7417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E926D-279B-734C-A381-654F84D3F9BE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7052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0544A-447B-4B54-A7D5-43371BC31EE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431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FB8B1-B2CE-469A-BDCE-A0D70A44C6A9}" type="datetime1">
              <a:rPr lang="it-IT" smtClean="0"/>
              <a:t>25/07/2024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94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EF8B-ED66-4460-905A-1CEA0FFD384F}" type="datetime1">
              <a:rPr lang="it-IT" smtClean="0"/>
              <a:t>25/07/2024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4489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3F02-7248-44A0-B598-775F93384B34}" type="datetime1">
              <a:rPr lang="it-IT" smtClean="0"/>
              <a:t>25/07/2024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5625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7C334-EF72-437B-A291-9C10EFFC1A7F}" type="datetime1">
              <a:rPr lang="it-IT" smtClean="0"/>
              <a:t>25/07/2024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7349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404F-6081-4A8B-8F65-6DE1B3D66642}" type="datetime1">
              <a:rPr lang="it-IT" smtClean="0"/>
              <a:t>25/07/2024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8709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CF310-FF6A-439E-B262-2A91003FE675}" type="datetime1">
              <a:rPr lang="it-IT" smtClean="0"/>
              <a:t>25/07/2024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322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D9A1A-CA25-4587-9CE4-1572D11D9CEE}" type="datetime1">
              <a:rPr lang="it-IT" smtClean="0"/>
              <a:t>25/07/2024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70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234DE-2FCE-4486-AECD-BA2611376512}" type="datetime1">
              <a:rPr lang="it-IT" smtClean="0"/>
              <a:t>25/07/2024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0007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2BEAF-B762-4B7A-B4C6-AA453EB70734}" type="datetime1">
              <a:rPr lang="it-IT" smtClean="0"/>
              <a:t>25/07/2024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225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D0F1-0A6A-4E69-B1D6-0217E2483427}" type="datetime1">
              <a:rPr lang="it-IT" smtClean="0"/>
              <a:t>25/07/2024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4857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19FF-B35F-406A-A3CF-994FC3294E1B}" type="datetime1">
              <a:rPr lang="it-IT" smtClean="0"/>
              <a:t>25/07/2024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2240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438F0-91D0-4D9C-ABD5-F6479EB734F9}" type="datetime1">
              <a:rPr lang="it-IT" smtClean="0"/>
              <a:t>25/07/2024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E4445-5AC4-4038-9CFD-D43632F6AB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9454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1524000" y="1487606"/>
            <a:ext cx="9144000" cy="27215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800" b="1" dirty="0" err="1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NicheNet</a:t>
            </a:r>
            <a:r>
              <a:rPr lang="en-US" sz="48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: cell-cell interaction and communication from gene expression</a:t>
            </a:r>
          </a:p>
          <a:p>
            <a:pPr algn="ctr">
              <a:lnSpc>
                <a:spcPct val="100000"/>
              </a:lnSpc>
            </a:pPr>
            <a:endParaRPr lang="en-US" sz="4800" b="1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cxnSp>
        <p:nvCxnSpPr>
          <p:cNvPr id="4" name="Connettore diritto 3"/>
          <p:cNvCxnSpPr/>
          <p:nvPr/>
        </p:nvCxnSpPr>
        <p:spPr>
          <a:xfrm>
            <a:off x="1901371" y="4165601"/>
            <a:ext cx="8621486" cy="4354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1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0" y="6270171"/>
            <a:ext cx="12178937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0" y="6183082"/>
            <a:ext cx="12178937" cy="87086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4935648" y="4826781"/>
            <a:ext cx="2756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22</a:t>
            </a:r>
            <a:r>
              <a:rPr lang="en-US" sz="2400" baseline="30000">
                <a:latin typeface="Cambria" panose="02040503050406030204" pitchFamily="18" charset="0"/>
                <a:ea typeface="Cambria" panose="02040503050406030204" pitchFamily="18" charset="0"/>
              </a:rPr>
              <a:t>nd</a:t>
            </a: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-26</a:t>
            </a:r>
            <a:r>
              <a:rPr lang="en-US" sz="2400" baseline="30000">
                <a:latin typeface="Cambria" panose="02040503050406030204" pitchFamily="18" charset="0"/>
                <a:ea typeface="Cambria" panose="02040503050406030204" pitchFamily="18" charset="0"/>
              </a:rPr>
              <a:t>th</a:t>
            </a: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 July 2024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2850239" y="4457446"/>
            <a:ext cx="67237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Advanced course – Single Cell Analysis Boot Camp</a:t>
            </a:r>
          </a:p>
        </p:txBody>
      </p:sp>
    </p:spTree>
    <p:extLst>
      <p:ext uri="{BB962C8B-B14F-4D97-AF65-F5344CB8AC3E}">
        <p14:creationId xmlns:p14="http://schemas.microsoft.com/office/powerpoint/2010/main" val="3709766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10</a:t>
            </a:fld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EE3FBCD-506E-4729-8B8C-D503D7B65E68}"/>
              </a:ext>
            </a:extLst>
          </p:cNvPr>
          <p:cNvCxnSpPr/>
          <p:nvPr/>
        </p:nvCxnSpPr>
        <p:spPr>
          <a:xfrm>
            <a:off x="1378627" y="984731"/>
            <a:ext cx="9468000" cy="0"/>
          </a:xfrm>
          <a:prstGeom prst="line">
            <a:avLst/>
          </a:prstGeom>
          <a:ln w="76200">
            <a:solidFill>
              <a:srgbClr val="FF66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B29B4F5B-52EB-62F3-835F-14BAFAEE949B}"/>
              </a:ext>
            </a:extLst>
          </p:cNvPr>
          <p:cNvSpPr txBox="1">
            <a:spLocks/>
          </p:cNvSpPr>
          <p:nvPr/>
        </p:nvSpPr>
        <p:spPr>
          <a:xfrm>
            <a:off x="0" y="-133924"/>
            <a:ext cx="122181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4213"/>
            <a:r>
              <a:rPr lang="en-GB" sz="40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Case study: </a:t>
            </a:r>
            <a:r>
              <a:rPr lang="en-GB" sz="32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MAIT cell -B cell interaction in VCOV cohort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6B25D7C-63CE-A08D-89DD-2C5600F8DC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45" b="18361"/>
          <a:stretch/>
        </p:blipFill>
        <p:spPr>
          <a:xfrm>
            <a:off x="1084144" y="1943739"/>
            <a:ext cx="2951328" cy="3929530"/>
          </a:xfrm>
          <a:prstGeom prst="rect">
            <a:avLst/>
          </a:prstGeom>
        </p:spPr>
      </p:pic>
      <p:pic>
        <p:nvPicPr>
          <p:cNvPr id="6" name="Picture 4" descr="Fig.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97" r="71940" b="-375"/>
          <a:stretch/>
        </p:blipFill>
        <p:spPr bwMode="auto">
          <a:xfrm>
            <a:off x="1278212" y="5723564"/>
            <a:ext cx="2563191" cy="40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515BF68-EFF9-F24A-8DA0-60957AD558E1}"/>
              </a:ext>
            </a:extLst>
          </p:cNvPr>
          <p:cNvSpPr txBox="1"/>
          <p:nvPr/>
        </p:nvSpPr>
        <p:spPr>
          <a:xfrm>
            <a:off x="2722891" y="5178237"/>
            <a:ext cx="1474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ea typeface="Open Sans" panose="020B0606030504020204" pitchFamily="34" charset="0"/>
                <a:cs typeface="Calibri" panose="020F0502020204030204" pitchFamily="34" charset="0"/>
              </a:rPr>
              <a:t>Ligand activity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A9AE7E6-51ED-D87B-148A-8DD04C993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847" y="1352013"/>
            <a:ext cx="6685365" cy="43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7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361951" y="1478544"/>
            <a:ext cx="11830049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Define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 a </a:t>
            </a:r>
            <a:r>
              <a:rPr lang="it-IT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sender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cell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population</a:t>
            </a:r>
            <a:endParaRPr lang="it-IT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Define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 a </a:t>
            </a:r>
            <a:r>
              <a:rPr lang="it-IT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receiver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cell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population</a:t>
            </a:r>
            <a:endParaRPr lang="it-IT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Determine which genes are expressed in both populations (at least 10% of cells in one cluster)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Load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ligand-target prior model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Define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a gene set of interest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in receiver cell population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Perform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NicheNet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ligand activity analysis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Infer top-predicted target genes of ligands that are top-ranked in the ligand activity analysis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it-IT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it-IT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it-IT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EE3FBCD-506E-4729-8B8C-D503D7B65E68}"/>
              </a:ext>
            </a:extLst>
          </p:cNvPr>
          <p:cNvCxnSpPr/>
          <p:nvPr/>
        </p:nvCxnSpPr>
        <p:spPr>
          <a:xfrm>
            <a:off x="1378627" y="984731"/>
            <a:ext cx="9468000" cy="0"/>
          </a:xfrm>
          <a:prstGeom prst="line">
            <a:avLst/>
          </a:prstGeom>
          <a:ln w="76200">
            <a:solidFill>
              <a:srgbClr val="FF66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BF18B88F-5B4E-458D-BFEB-E2DB847C036E}"/>
              </a:ext>
            </a:extLst>
          </p:cNvPr>
          <p:cNvSpPr txBox="1">
            <a:spLocks/>
          </p:cNvSpPr>
          <p:nvPr/>
        </p:nvSpPr>
        <p:spPr>
          <a:xfrm>
            <a:off x="0" y="-133924"/>
            <a:ext cx="122181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4213"/>
            <a:r>
              <a:rPr lang="en-GB" sz="40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Summary: steps of the analysis</a:t>
            </a:r>
            <a:endParaRPr lang="en-GB" sz="3200" b="1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3210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EE3FBCD-506E-4729-8B8C-D503D7B65E68}"/>
              </a:ext>
            </a:extLst>
          </p:cNvPr>
          <p:cNvCxnSpPr/>
          <p:nvPr/>
        </p:nvCxnSpPr>
        <p:spPr>
          <a:xfrm>
            <a:off x="1378627" y="984731"/>
            <a:ext cx="9468000" cy="0"/>
          </a:xfrm>
          <a:prstGeom prst="line">
            <a:avLst/>
          </a:prstGeom>
          <a:ln w="76200">
            <a:solidFill>
              <a:srgbClr val="FF66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BF18B88F-5B4E-458D-BFEB-E2DB847C036E}"/>
              </a:ext>
            </a:extLst>
          </p:cNvPr>
          <p:cNvSpPr txBox="1">
            <a:spLocks/>
          </p:cNvSpPr>
          <p:nvPr/>
        </p:nvSpPr>
        <p:spPr>
          <a:xfrm>
            <a:off x="0" y="-133924"/>
            <a:ext cx="122181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4213"/>
            <a:r>
              <a:rPr lang="en-GB" sz="40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Cell-cell interaction (CCI)</a:t>
            </a:r>
            <a:endParaRPr lang="en-GB" sz="3200" b="1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2</a:t>
            </a:fld>
            <a:endParaRPr lang="it-IT"/>
          </a:p>
        </p:txBody>
      </p:sp>
      <p:sp>
        <p:nvSpPr>
          <p:cNvPr id="1039" name="CasellaDiTesto 1038"/>
          <p:cNvSpPr txBox="1"/>
          <p:nvPr/>
        </p:nvSpPr>
        <p:spPr>
          <a:xfrm>
            <a:off x="0" y="6431049"/>
            <a:ext cx="11103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Adapted from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Armingol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, E., Officer, A.,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Harismendy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, O. </a:t>
            </a:r>
            <a:r>
              <a:rPr lang="en-US" sz="1200" i="1" dirty="0">
                <a:latin typeface="Cambria" panose="02040503050406030204" pitchFamily="18" charset="0"/>
                <a:ea typeface="Cambria" panose="02040503050406030204" pitchFamily="18" charset="0"/>
              </a:rPr>
              <a:t>et al.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 Deciphering cell–cell interactions and communication from gene expression. </a:t>
            </a:r>
            <a:r>
              <a:rPr lang="en-US" sz="1200" i="1" dirty="0">
                <a:latin typeface="Cambria" panose="02040503050406030204" pitchFamily="18" charset="0"/>
                <a:ea typeface="Cambria" panose="02040503050406030204" pitchFamily="18" charset="0"/>
              </a:rPr>
              <a:t>Nat Rev Genet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22, 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71–88 (2021). https://doi.org/10.1038/s41576-020-00292-x</a:t>
            </a:r>
            <a:endParaRPr lang="it-IT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528BC7E-BBBF-A4DD-D594-093453DEB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25" y="2288928"/>
            <a:ext cx="3482975" cy="279945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EE538C9-0969-2050-3D50-843B27D9F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570" y="2611491"/>
            <a:ext cx="5295902" cy="238437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39C38D-3841-87A0-9704-27A9C2A1007E}"/>
              </a:ext>
            </a:extLst>
          </p:cNvPr>
          <p:cNvSpPr txBox="1"/>
          <p:nvPr/>
        </p:nvSpPr>
        <p:spPr>
          <a:xfrm>
            <a:off x="1214880" y="5628514"/>
            <a:ext cx="486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Intercellular</a:t>
            </a:r>
            <a:r>
              <a:rPr lang="it-IT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2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communication</a:t>
            </a:r>
            <a:endParaRPr lang="it-IT" sz="20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BA14CC-14AD-33E9-BB3E-2B448853097F}"/>
              </a:ext>
            </a:extLst>
          </p:cNvPr>
          <p:cNvSpPr txBox="1"/>
          <p:nvPr/>
        </p:nvSpPr>
        <p:spPr>
          <a:xfrm>
            <a:off x="6731099" y="5630166"/>
            <a:ext cx="486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Intracellular</a:t>
            </a:r>
            <a:r>
              <a:rPr lang="it-IT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2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communication</a:t>
            </a:r>
            <a:endParaRPr lang="it-IT" sz="20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E4BBBE1-8051-0FFE-45DB-9B3C72766E0E}"/>
              </a:ext>
            </a:extLst>
          </p:cNvPr>
          <p:cNvSpPr txBox="1"/>
          <p:nvPr/>
        </p:nvSpPr>
        <p:spPr>
          <a:xfrm>
            <a:off x="5501887" y="5544106"/>
            <a:ext cx="486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41824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EE3FBCD-506E-4729-8B8C-D503D7B65E68}"/>
              </a:ext>
            </a:extLst>
          </p:cNvPr>
          <p:cNvCxnSpPr/>
          <p:nvPr/>
        </p:nvCxnSpPr>
        <p:spPr>
          <a:xfrm>
            <a:off x="1378627" y="984731"/>
            <a:ext cx="9468000" cy="0"/>
          </a:xfrm>
          <a:prstGeom prst="line">
            <a:avLst/>
          </a:prstGeom>
          <a:ln w="76200">
            <a:solidFill>
              <a:srgbClr val="FF66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BF18B88F-5B4E-458D-BFEB-E2DB847C036E}"/>
              </a:ext>
            </a:extLst>
          </p:cNvPr>
          <p:cNvSpPr txBox="1">
            <a:spLocks/>
          </p:cNvSpPr>
          <p:nvPr/>
        </p:nvSpPr>
        <p:spPr>
          <a:xfrm>
            <a:off x="0" y="-133924"/>
            <a:ext cx="122181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4213"/>
            <a:r>
              <a:rPr lang="en-GB" sz="40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Infer CCI from single-cell data</a:t>
            </a:r>
            <a:endParaRPr lang="en-GB" sz="3200" b="1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39" name="CasellaDiTesto 1038"/>
          <p:cNvSpPr txBox="1"/>
          <p:nvPr/>
        </p:nvSpPr>
        <p:spPr>
          <a:xfrm>
            <a:off x="0" y="6411724"/>
            <a:ext cx="12035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Armingol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, E., 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Officer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, A., 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Harismendy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, O. </a:t>
            </a:r>
            <a:r>
              <a:rPr lang="it-IT" sz="1200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Deciphering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cell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–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cell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 interactions and 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communication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 from gene 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expression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. </a:t>
            </a:r>
            <a:r>
              <a:rPr lang="it-IT" sz="1200" b="0" i="1" dirty="0" err="1">
                <a:solidFill>
                  <a:srgbClr val="222222"/>
                </a:solidFill>
                <a:effectLst/>
                <a:latin typeface="-apple-system"/>
              </a:rPr>
              <a:t>Nat</a:t>
            </a:r>
            <a:r>
              <a:rPr lang="it-IT" sz="1200" b="0" i="1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it-IT" sz="1200" b="0" i="1" dirty="0" err="1">
                <a:solidFill>
                  <a:srgbClr val="222222"/>
                </a:solidFill>
                <a:effectLst/>
                <a:latin typeface="-apple-system"/>
              </a:rPr>
              <a:t>Rev</a:t>
            </a:r>
            <a:r>
              <a:rPr lang="it-IT" sz="1200" b="0" i="1" dirty="0">
                <a:solidFill>
                  <a:srgbClr val="222222"/>
                </a:solidFill>
                <a:effectLst/>
                <a:latin typeface="-apple-system"/>
              </a:rPr>
              <a:t> Genet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it-IT" sz="1200" b="1" i="0" dirty="0">
                <a:solidFill>
                  <a:srgbClr val="222222"/>
                </a:solidFill>
                <a:effectLst/>
                <a:latin typeface="-apple-system"/>
              </a:rPr>
              <a:t>22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, 71–88 (2021). https://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doi.org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/10.1038/s41576-020-00292-x</a:t>
            </a:r>
            <a:endParaRPr lang="it-IT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98EAE7C5-3A34-4172-9792-57A197165F64}"/>
              </a:ext>
            </a:extLst>
          </p:cNvPr>
          <p:cNvGrpSpPr/>
          <p:nvPr/>
        </p:nvGrpSpPr>
        <p:grpSpPr>
          <a:xfrm>
            <a:off x="1896035" y="1191639"/>
            <a:ext cx="7674102" cy="5069245"/>
            <a:chOff x="1896035" y="1191639"/>
            <a:chExt cx="7674102" cy="5069245"/>
          </a:xfrm>
        </p:grpSpPr>
        <p:pic>
          <p:nvPicPr>
            <p:cNvPr id="1026" name="Picture 2" descr="Fig. 2">
              <a:extLst>
                <a:ext uri="{FF2B5EF4-FFF2-40B4-BE49-F238E27FC236}">
                  <a16:creationId xmlns:a16="http://schemas.microsoft.com/office/drawing/2014/main" id="{FD6290EF-CBB5-660C-4704-183EE43333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2232901" y="1394930"/>
              <a:ext cx="7337236" cy="4865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61E632F5-3A70-A324-AE03-9C602E130916}"/>
                </a:ext>
              </a:extLst>
            </p:cNvPr>
            <p:cNvSpPr/>
            <p:nvPr/>
          </p:nvSpPr>
          <p:spPr>
            <a:xfrm>
              <a:off x="1896035" y="1191639"/>
              <a:ext cx="457200" cy="4616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934244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EE3FBCD-506E-4729-8B8C-D503D7B65E68}"/>
              </a:ext>
            </a:extLst>
          </p:cNvPr>
          <p:cNvCxnSpPr/>
          <p:nvPr/>
        </p:nvCxnSpPr>
        <p:spPr>
          <a:xfrm>
            <a:off x="1378627" y="984731"/>
            <a:ext cx="9468000" cy="0"/>
          </a:xfrm>
          <a:prstGeom prst="line">
            <a:avLst/>
          </a:prstGeom>
          <a:ln w="76200">
            <a:solidFill>
              <a:srgbClr val="FF66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BF18B88F-5B4E-458D-BFEB-E2DB847C036E}"/>
              </a:ext>
            </a:extLst>
          </p:cNvPr>
          <p:cNvSpPr txBox="1">
            <a:spLocks/>
          </p:cNvSpPr>
          <p:nvPr/>
        </p:nvSpPr>
        <p:spPr>
          <a:xfrm>
            <a:off x="0" y="-133924"/>
            <a:ext cx="122181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4213"/>
            <a:r>
              <a:rPr lang="en-GB" sz="40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Tools to infer CCI from single-cell data</a:t>
            </a:r>
            <a:endParaRPr lang="en-GB" sz="3200" b="1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39" name="CasellaDiTesto 1038"/>
          <p:cNvSpPr txBox="1"/>
          <p:nvPr/>
        </p:nvSpPr>
        <p:spPr>
          <a:xfrm>
            <a:off x="0" y="6424081"/>
            <a:ext cx="12218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Armingol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, E., 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Officer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, A., 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Harismendy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, O. </a:t>
            </a:r>
            <a:r>
              <a:rPr lang="it-IT" sz="1200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Deciphering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cell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–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cell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 interactions and 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communication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 from gene 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expression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. </a:t>
            </a:r>
            <a:r>
              <a:rPr lang="it-IT" sz="1200" b="0" i="1" dirty="0" err="1">
                <a:solidFill>
                  <a:srgbClr val="222222"/>
                </a:solidFill>
                <a:effectLst/>
                <a:latin typeface="-apple-system"/>
              </a:rPr>
              <a:t>Nat</a:t>
            </a:r>
            <a:r>
              <a:rPr lang="it-IT" sz="1200" b="0" i="1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it-IT" sz="1200" b="0" i="1" dirty="0" err="1">
                <a:solidFill>
                  <a:srgbClr val="222222"/>
                </a:solidFill>
                <a:effectLst/>
                <a:latin typeface="-apple-system"/>
              </a:rPr>
              <a:t>Rev</a:t>
            </a:r>
            <a:r>
              <a:rPr lang="it-IT" sz="1200" b="0" i="1" dirty="0">
                <a:solidFill>
                  <a:srgbClr val="222222"/>
                </a:solidFill>
                <a:effectLst/>
                <a:latin typeface="-apple-system"/>
              </a:rPr>
              <a:t> Genet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it-IT" sz="1200" b="1" i="0" dirty="0">
                <a:solidFill>
                  <a:srgbClr val="222222"/>
                </a:solidFill>
                <a:effectLst/>
                <a:latin typeface="-apple-system"/>
              </a:rPr>
              <a:t>22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, 71–88 (2021). https://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doi.org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/10.1038/s41576-020-00292-x</a:t>
            </a:r>
            <a:endParaRPr lang="it-IT" sz="1200" dirty="0">
              <a:effectLst/>
              <a:latin typeface="Helvetica" pitchFamily="2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CA24790-124F-C40C-6810-B363DF981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59" y="1068069"/>
            <a:ext cx="3985200" cy="529527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1DB960-6CDB-9712-3C78-2B4ECAD24D56}"/>
              </a:ext>
            </a:extLst>
          </p:cNvPr>
          <p:cNvSpPr txBox="1"/>
          <p:nvPr/>
        </p:nvSpPr>
        <p:spPr>
          <a:xfrm>
            <a:off x="-2755557" y="-10008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4098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arrotondato 10"/>
          <p:cNvSpPr/>
          <p:nvPr/>
        </p:nvSpPr>
        <p:spPr>
          <a:xfrm>
            <a:off x="249991" y="1972185"/>
            <a:ext cx="11692017" cy="193991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" t="19677" r="9375" b="30046"/>
          <a:stretch/>
        </p:blipFill>
        <p:spPr>
          <a:xfrm>
            <a:off x="7379752" y="4119243"/>
            <a:ext cx="4486051" cy="1520825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7468013" y="5608996"/>
            <a:ext cx="3698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b="0" i="0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https://doi.org/10.1038/s41592-019-0667-5</a:t>
            </a:r>
            <a:endParaRPr lang="it-IT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428170" y="2029141"/>
            <a:ext cx="11335657" cy="1752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500" dirty="0" err="1">
                <a:latin typeface="Cambria" panose="02040503050406030204" pitchFamily="18" charset="0"/>
                <a:ea typeface="Cambria" panose="02040503050406030204" pitchFamily="18" charset="0"/>
              </a:rPr>
              <a:t>NicheNet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 predicts </a:t>
            </a:r>
            <a:r>
              <a:rPr lang="en-US" sz="25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cell-cell interaction 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at single-cell level by combining </a:t>
            </a:r>
            <a:r>
              <a:rPr lang="en-US" sz="2500" b="1" dirty="0">
                <a:latin typeface="Cambria" panose="02040503050406030204" pitchFamily="18" charset="0"/>
                <a:ea typeface="Cambria" panose="02040503050406030204" pitchFamily="18" charset="0"/>
              </a:rPr>
              <a:t>gene expression data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 of interacting cells with </a:t>
            </a:r>
            <a:r>
              <a:rPr lang="en-US" sz="2500" b="1" dirty="0">
                <a:latin typeface="Cambria" panose="02040503050406030204" pitchFamily="18" charset="0"/>
                <a:ea typeface="Cambria" panose="02040503050406030204" pitchFamily="18" charset="0"/>
              </a:rPr>
              <a:t>prior knowledge on signaling and gene regulatory networks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it-IT" sz="25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EE3FBCD-506E-4729-8B8C-D503D7B65E68}"/>
              </a:ext>
            </a:extLst>
          </p:cNvPr>
          <p:cNvCxnSpPr/>
          <p:nvPr/>
        </p:nvCxnSpPr>
        <p:spPr>
          <a:xfrm>
            <a:off x="1378627" y="984731"/>
            <a:ext cx="9468000" cy="0"/>
          </a:xfrm>
          <a:prstGeom prst="line">
            <a:avLst/>
          </a:prstGeom>
          <a:ln w="76200">
            <a:solidFill>
              <a:srgbClr val="FF66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BF18B88F-5B4E-458D-BFEB-E2DB847C036E}"/>
              </a:ext>
            </a:extLst>
          </p:cNvPr>
          <p:cNvSpPr txBox="1">
            <a:spLocks/>
          </p:cNvSpPr>
          <p:nvPr/>
        </p:nvSpPr>
        <p:spPr>
          <a:xfrm>
            <a:off x="0" y="-133924"/>
            <a:ext cx="122181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4213"/>
            <a:r>
              <a:rPr lang="en-GB" sz="4000" b="1" dirty="0" err="1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NicheNet</a:t>
            </a:r>
            <a:r>
              <a:rPr lang="en-GB" sz="40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 network-based method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8223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EE3FBCD-506E-4729-8B8C-D503D7B65E68}"/>
              </a:ext>
            </a:extLst>
          </p:cNvPr>
          <p:cNvCxnSpPr/>
          <p:nvPr/>
        </p:nvCxnSpPr>
        <p:spPr>
          <a:xfrm>
            <a:off x="1378627" y="984731"/>
            <a:ext cx="9468000" cy="0"/>
          </a:xfrm>
          <a:prstGeom prst="line">
            <a:avLst/>
          </a:prstGeom>
          <a:ln w="76200">
            <a:solidFill>
              <a:srgbClr val="FF66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BF18B88F-5B4E-458D-BFEB-E2DB847C036E}"/>
              </a:ext>
            </a:extLst>
          </p:cNvPr>
          <p:cNvSpPr txBox="1">
            <a:spLocks/>
          </p:cNvSpPr>
          <p:nvPr/>
        </p:nvSpPr>
        <p:spPr>
          <a:xfrm>
            <a:off x="0" y="-133924"/>
            <a:ext cx="122181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4213"/>
            <a:r>
              <a:rPr lang="en-GB" sz="4000" b="1" dirty="0" err="1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NicheNet</a:t>
            </a:r>
            <a:r>
              <a:rPr lang="en-GB" sz="40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 network-based method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A23B65C-58B8-39FE-1933-2891DE2AB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4" y="1755487"/>
            <a:ext cx="2675946" cy="284638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8D31F15-66C0-2D7D-0179-8AC10CA0A3F2}"/>
              </a:ext>
            </a:extLst>
          </p:cNvPr>
          <p:cNvSpPr txBox="1"/>
          <p:nvPr/>
        </p:nvSpPr>
        <p:spPr>
          <a:xfrm>
            <a:off x="616562" y="1741160"/>
            <a:ext cx="2943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sender</a:t>
            </a:r>
            <a:r>
              <a:rPr lang="it-IT" sz="1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cell</a:t>
            </a:r>
            <a:endParaRPr lang="it-IT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AF28313-9F4C-E7C1-A89A-A098BAFDCA97}"/>
              </a:ext>
            </a:extLst>
          </p:cNvPr>
          <p:cNvSpPr txBox="1"/>
          <p:nvPr/>
        </p:nvSpPr>
        <p:spPr>
          <a:xfrm>
            <a:off x="616562" y="4151969"/>
            <a:ext cx="2943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receiver</a:t>
            </a:r>
            <a:r>
              <a:rPr lang="it-IT" sz="1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cell</a:t>
            </a:r>
            <a:endParaRPr lang="it-IT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EE09394-0753-01B7-6F59-19217276D84E}"/>
              </a:ext>
            </a:extLst>
          </p:cNvPr>
          <p:cNvSpPr txBox="1"/>
          <p:nvPr/>
        </p:nvSpPr>
        <p:spPr>
          <a:xfrm>
            <a:off x="2331062" y="2826406"/>
            <a:ext cx="2943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ligands</a:t>
            </a:r>
            <a:endParaRPr lang="it-IT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67D7C8E-BF71-905B-4456-16399989888F}"/>
              </a:ext>
            </a:extLst>
          </p:cNvPr>
          <p:cNvSpPr txBox="1"/>
          <p:nvPr/>
        </p:nvSpPr>
        <p:spPr>
          <a:xfrm>
            <a:off x="340133" y="1342727"/>
            <a:ext cx="2943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Interacting</a:t>
            </a:r>
            <a:r>
              <a:rPr lang="it-IT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2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cells</a:t>
            </a:r>
            <a:endParaRPr lang="it-IT" sz="20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29C79AE2-FF88-2296-5DC8-7AAD939A37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50" t="19024" r="69066" b="16084"/>
          <a:stretch/>
        </p:blipFill>
        <p:spPr>
          <a:xfrm>
            <a:off x="5413500" y="1900484"/>
            <a:ext cx="1425458" cy="4203087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73777738-A540-D574-431F-9AC4FC0AC333}"/>
              </a:ext>
            </a:extLst>
          </p:cNvPr>
          <p:cNvSpPr/>
          <p:nvPr/>
        </p:nvSpPr>
        <p:spPr>
          <a:xfrm>
            <a:off x="5623209" y="2107753"/>
            <a:ext cx="806400" cy="31489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44F39B3-C392-72BF-2F41-1A257F0C5419}"/>
              </a:ext>
            </a:extLst>
          </p:cNvPr>
          <p:cNvSpPr/>
          <p:nvPr/>
        </p:nvSpPr>
        <p:spPr>
          <a:xfrm>
            <a:off x="5623209" y="5645715"/>
            <a:ext cx="806400" cy="31489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6454F2A-A14D-1788-611C-11971458A09C}"/>
              </a:ext>
            </a:extLst>
          </p:cNvPr>
          <p:cNvSpPr txBox="1"/>
          <p:nvPr/>
        </p:nvSpPr>
        <p:spPr>
          <a:xfrm>
            <a:off x="4347096" y="5585507"/>
            <a:ext cx="2943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receiver</a:t>
            </a:r>
            <a:r>
              <a:rPr lang="it-IT" sz="1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cell</a:t>
            </a:r>
            <a:endParaRPr lang="it-IT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E1A2036-ECCC-80E9-3091-E087C84FFF57}"/>
              </a:ext>
            </a:extLst>
          </p:cNvPr>
          <p:cNvSpPr txBox="1"/>
          <p:nvPr/>
        </p:nvSpPr>
        <p:spPr>
          <a:xfrm>
            <a:off x="4475687" y="2084097"/>
            <a:ext cx="2943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sender</a:t>
            </a:r>
            <a:r>
              <a:rPr lang="it-IT" sz="1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cell</a:t>
            </a:r>
            <a:endParaRPr lang="it-IT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BE40355-7E54-06CC-C3D7-5C58AF44B700}"/>
              </a:ext>
            </a:extLst>
          </p:cNvPr>
          <p:cNvSpPr txBox="1"/>
          <p:nvPr/>
        </p:nvSpPr>
        <p:spPr>
          <a:xfrm>
            <a:off x="4670542" y="1531369"/>
            <a:ext cx="2943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Ligand</a:t>
            </a:r>
            <a:r>
              <a:rPr lang="it-IT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-target links ?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305F42B-C6DF-9072-65BC-00AD1F8C7DCD}"/>
              </a:ext>
            </a:extLst>
          </p:cNvPr>
          <p:cNvSpPr txBox="1"/>
          <p:nvPr/>
        </p:nvSpPr>
        <p:spPr>
          <a:xfrm>
            <a:off x="7966572" y="2268731"/>
            <a:ext cx="3788731" cy="311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which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ligands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from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sender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populations influence the expression of target genes in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receiver?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which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target genes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are affected by each ligand?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which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signaling mediators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may be involved?</a:t>
            </a:r>
            <a:endParaRPr lang="it-IT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36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6" grpId="0"/>
      <p:bldP spid="27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EE3FBCD-506E-4729-8B8C-D503D7B65E68}"/>
              </a:ext>
            </a:extLst>
          </p:cNvPr>
          <p:cNvCxnSpPr/>
          <p:nvPr/>
        </p:nvCxnSpPr>
        <p:spPr>
          <a:xfrm>
            <a:off x="1378627" y="984731"/>
            <a:ext cx="9468000" cy="0"/>
          </a:xfrm>
          <a:prstGeom prst="line">
            <a:avLst/>
          </a:prstGeom>
          <a:ln w="76200">
            <a:solidFill>
              <a:srgbClr val="FF66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BF18B88F-5B4E-458D-BFEB-E2DB847C036E}"/>
              </a:ext>
            </a:extLst>
          </p:cNvPr>
          <p:cNvSpPr txBox="1">
            <a:spLocks/>
          </p:cNvSpPr>
          <p:nvPr/>
        </p:nvSpPr>
        <p:spPr>
          <a:xfrm>
            <a:off x="0" y="-133924"/>
            <a:ext cx="122181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4213"/>
            <a:r>
              <a:rPr lang="en-GB" sz="4000" b="1" dirty="0" err="1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NicheNet</a:t>
            </a:r>
            <a:r>
              <a:rPr lang="en-GB" sz="40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 network-based method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7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03A98AD-08EB-A359-F74A-E2B70861D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1357313"/>
            <a:ext cx="10697688" cy="4999037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E4BFF52D-A004-44CC-7911-14736A99C797}"/>
              </a:ext>
            </a:extLst>
          </p:cNvPr>
          <p:cNvSpPr/>
          <p:nvPr/>
        </p:nvSpPr>
        <p:spPr>
          <a:xfrm>
            <a:off x="8472488" y="1357313"/>
            <a:ext cx="2881312" cy="228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C792DBC-79A8-38DA-F3D3-A44D8FD5FDEF}"/>
              </a:ext>
            </a:extLst>
          </p:cNvPr>
          <p:cNvSpPr/>
          <p:nvPr/>
        </p:nvSpPr>
        <p:spPr>
          <a:xfrm>
            <a:off x="1038224" y="1881187"/>
            <a:ext cx="7319963" cy="399208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A8C7878-B55C-7301-FD9C-FBC3A4450423}"/>
              </a:ext>
            </a:extLst>
          </p:cNvPr>
          <p:cNvSpPr txBox="1"/>
          <p:nvPr/>
        </p:nvSpPr>
        <p:spPr>
          <a:xfrm>
            <a:off x="0" y="6390105"/>
            <a:ext cx="8216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Adapted from </a:t>
            </a:r>
            <a:r>
              <a:rPr lang="it-IT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Browaeys</a:t>
            </a:r>
            <a:r>
              <a:rPr lang="it-IT" sz="1200" dirty="0">
                <a:latin typeface="Cambria" panose="02040503050406030204" pitchFamily="18" charset="0"/>
                <a:ea typeface="Cambria" panose="02040503050406030204" pitchFamily="18" charset="0"/>
              </a:rPr>
              <a:t>, R., </a:t>
            </a:r>
            <a:r>
              <a:rPr lang="it-IT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Saelens</a:t>
            </a:r>
            <a:r>
              <a:rPr lang="it-IT" sz="1200" dirty="0">
                <a:latin typeface="Cambria" panose="02040503050406030204" pitchFamily="18" charset="0"/>
                <a:ea typeface="Cambria" panose="02040503050406030204" pitchFamily="18" charset="0"/>
              </a:rPr>
              <a:t>, W. &amp; </a:t>
            </a:r>
            <a:r>
              <a:rPr lang="it-IT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Saeys</a:t>
            </a:r>
            <a:r>
              <a:rPr lang="it-IT" sz="1200" dirty="0">
                <a:latin typeface="Cambria" panose="02040503050406030204" pitchFamily="18" charset="0"/>
                <a:ea typeface="Cambria" panose="02040503050406030204" pitchFamily="18" charset="0"/>
              </a:rPr>
              <a:t>, Y. </a:t>
            </a:r>
            <a:r>
              <a:rPr lang="it-IT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NicheNet</a:t>
            </a:r>
            <a:r>
              <a:rPr lang="it-IT" sz="12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it-IT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modeling</a:t>
            </a:r>
            <a:r>
              <a:rPr lang="it-IT" sz="1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intercellular</a:t>
            </a:r>
            <a:r>
              <a:rPr lang="it-IT" sz="1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communication</a:t>
            </a:r>
            <a:r>
              <a:rPr lang="it-IT" sz="1200" dirty="0">
                <a:latin typeface="Cambria" panose="02040503050406030204" pitchFamily="18" charset="0"/>
                <a:ea typeface="Cambria" panose="02040503050406030204" pitchFamily="18" charset="0"/>
              </a:rPr>
              <a:t> by </a:t>
            </a:r>
            <a:r>
              <a:rPr lang="it-IT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linking</a:t>
            </a:r>
            <a:r>
              <a:rPr lang="it-IT" sz="1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ligands</a:t>
            </a:r>
            <a:r>
              <a:rPr lang="it-IT" sz="1200" dirty="0">
                <a:latin typeface="Cambria" panose="02040503050406030204" pitchFamily="18" charset="0"/>
                <a:ea typeface="Cambria" panose="02040503050406030204" pitchFamily="18" charset="0"/>
              </a:rPr>
              <a:t> to target </a:t>
            </a:r>
            <a:r>
              <a:rPr lang="it-IT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genes</a:t>
            </a:r>
            <a:r>
              <a:rPr lang="it-IT" sz="1200" dirty="0">
                <a:latin typeface="Cambria" panose="02040503050406030204" pitchFamily="18" charset="0"/>
                <a:ea typeface="Cambria" panose="02040503050406030204" pitchFamily="18" charset="0"/>
              </a:rPr>
              <a:t>. </a:t>
            </a:r>
            <a:r>
              <a:rPr lang="it-IT" sz="1200" i="1" dirty="0" err="1">
                <a:latin typeface="Cambria" panose="02040503050406030204" pitchFamily="18" charset="0"/>
                <a:ea typeface="Cambria" panose="02040503050406030204" pitchFamily="18" charset="0"/>
              </a:rPr>
              <a:t>Nat</a:t>
            </a:r>
            <a:r>
              <a:rPr lang="it-IT" sz="12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200" i="1" dirty="0" err="1">
                <a:latin typeface="Cambria" panose="02040503050406030204" pitchFamily="18" charset="0"/>
                <a:ea typeface="Cambria" panose="02040503050406030204" pitchFamily="18" charset="0"/>
              </a:rPr>
              <a:t>Methods</a:t>
            </a:r>
            <a:r>
              <a:rPr lang="it-IT" sz="1200" dirty="0"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it-IT" sz="1200" b="1" dirty="0">
                <a:latin typeface="Cambria" panose="02040503050406030204" pitchFamily="18" charset="0"/>
                <a:ea typeface="Cambria" panose="02040503050406030204" pitchFamily="18" charset="0"/>
              </a:rPr>
              <a:t>17, </a:t>
            </a:r>
            <a:r>
              <a:rPr lang="it-IT" sz="1200" dirty="0">
                <a:latin typeface="Cambria" panose="02040503050406030204" pitchFamily="18" charset="0"/>
                <a:ea typeface="Cambria" panose="02040503050406030204" pitchFamily="18" charset="0"/>
              </a:rPr>
              <a:t>159–162 (2020). https://doi.org/10.1038/s41592-019-0667-5</a:t>
            </a:r>
          </a:p>
          <a:p>
            <a:endParaRPr lang="it-IT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4EF3F36-3536-1687-DB1D-343F7921024A}"/>
              </a:ext>
            </a:extLst>
          </p:cNvPr>
          <p:cNvSpPr txBox="1"/>
          <p:nvPr/>
        </p:nvSpPr>
        <p:spPr>
          <a:xfrm>
            <a:off x="3355220" y="1459796"/>
            <a:ext cx="2943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Ligand</a:t>
            </a:r>
            <a:r>
              <a:rPr lang="it-IT" sz="1600" b="1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-target </a:t>
            </a:r>
            <a:r>
              <a:rPr lang="it-IT" sz="1600" b="1" dirty="0" err="1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prior</a:t>
            </a:r>
            <a:r>
              <a:rPr lang="it-IT" sz="1600" b="1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model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8300C8E-B911-A440-9574-287445363AEE}"/>
              </a:ext>
            </a:extLst>
          </p:cNvPr>
          <p:cNvSpPr txBox="1"/>
          <p:nvPr/>
        </p:nvSpPr>
        <p:spPr>
          <a:xfrm>
            <a:off x="8774908" y="1018369"/>
            <a:ext cx="2943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 </a:t>
            </a:r>
            <a:r>
              <a:rPr lang="it-IT" sz="16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expression</a:t>
            </a:r>
            <a:r>
              <a:rPr lang="it-IT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data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D9778F2-27F2-CF95-D2A2-650C2434509C}"/>
              </a:ext>
            </a:extLst>
          </p:cNvPr>
          <p:cNvSpPr/>
          <p:nvPr/>
        </p:nvSpPr>
        <p:spPr>
          <a:xfrm>
            <a:off x="8472488" y="4114800"/>
            <a:ext cx="2881312" cy="2275305"/>
          </a:xfrm>
          <a:prstGeom prst="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3C0730B-F2C8-6533-573C-9923A7BB3E87}"/>
              </a:ext>
            </a:extLst>
          </p:cNvPr>
          <p:cNvSpPr txBox="1"/>
          <p:nvPr/>
        </p:nvSpPr>
        <p:spPr>
          <a:xfrm>
            <a:off x="9189914" y="6367581"/>
            <a:ext cx="2943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Ligands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-targets</a:t>
            </a:r>
          </a:p>
        </p:txBody>
      </p:sp>
    </p:spTree>
    <p:extLst>
      <p:ext uri="{BB962C8B-B14F-4D97-AF65-F5344CB8AC3E}">
        <p14:creationId xmlns:p14="http://schemas.microsoft.com/office/powerpoint/2010/main" val="185858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/>
      <p:bldP spid="15" grpId="0"/>
      <p:bldP spid="2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3F3975E-EEAA-6773-BB9A-B23DF519499A}"/>
              </a:ext>
            </a:extLst>
          </p:cNvPr>
          <p:cNvSpPr txBox="1"/>
          <p:nvPr/>
        </p:nvSpPr>
        <p:spPr>
          <a:xfrm>
            <a:off x="4635379" y="1561753"/>
            <a:ext cx="343440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  <a:cs typeface="Calibri" panose="020F0502020204030204" pitchFamily="34" charset="0"/>
              </a:rPr>
              <a:t>Healthy vaccinated subjects</a:t>
            </a:r>
          </a:p>
          <a:p>
            <a:pPr marL="444500" indent="-279400">
              <a:buFont typeface="Courier New" panose="02070309020205020404" pitchFamily="49" charset="0"/>
              <a:buChar char="o"/>
            </a:pPr>
            <a:r>
              <a:rPr lang="en-US" dirty="0">
                <a:latin typeface="Cambria" panose="02040503050406030204" pitchFamily="18" charset="0"/>
                <a:cs typeface="Calibri" panose="020F0502020204030204" pitchFamily="34" charset="0"/>
              </a:rPr>
              <a:t>6 subjects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953E83C4-E61B-E2ED-C6F9-521336808EF3}"/>
              </a:ext>
            </a:extLst>
          </p:cNvPr>
          <p:cNvGrpSpPr/>
          <p:nvPr/>
        </p:nvGrpSpPr>
        <p:grpSpPr>
          <a:xfrm>
            <a:off x="189518" y="989348"/>
            <a:ext cx="3358638" cy="2426648"/>
            <a:chOff x="1284019" y="2173821"/>
            <a:chExt cx="3358638" cy="2426648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190AEEA9-A8CB-2DC8-7C6E-3D6266160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6962" y="2173821"/>
              <a:ext cx="3025695" cy="2426648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F586E6BA-DAD5-2934-99AA-73ADC5E8D2A0}"/>
                </a:ext>
              </a:extLst>
            </p:cNvPr>
            <p:cNvSpPr txBox="1"/>
            <p:nvPr/>
          </p:nvSpPr>
          <p:spPr>
            <a:xfrm>
              <a:off x="1284019" y="3259862"/>
              <a:ext cx="11384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  <a:ea typeface="Open Sans" panose="020B0606030504020204" pitchFamily="34" charset="0"/>
                  <a:cs typeface="Calibri" panose="020F0502020204030204" pitchFamily="34" charset="0"/>
                </a:rPr>
                <a:t>BNT162b2</a:t>
              </a:r>
            </a:p>
            <a:p>
              <a:pPr algn="ctr"/>
              <a:r>
                <a:rPr lang="en-US" sz="1600" dirty="0">
                  <a:latin typeface="Cambria" panose="02040503050406030204" pitchFamily="18" charset="0"/>
                  <a:ea typeface="Open Sans" panose="020B0606030504020204" pitchFamily="34" charset="0"/>
                  <a:cs typeface="Calibri" panose="020F0502020204030204" pitchFamily="34" charset="0"/>
                </a:rPr>
                <a:t>vaccine</a:t>
              </a:r>
            </a:p>
          </p:txBody>
        </p:sp>
      </p:grp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FCBD3563-5DB2-2AF3-1FBA-B544FE908E31}"/>
              </a:ext>
            </a:extLst>
          </p:cNvPr>
          <p:cNvCxnSpPr>
            <a:cxnSpLocks/>
          </p:cNvCxnSpPr>
          <p:nvPr/>
        </p:nvCxnSpPr>
        <p:spPr>
          <a:xfrm>
            <a:off x="3562452" y="3141592"/>
            <a:ext cx="856075" cy="0"/>
          </a:xfrm>
          <a:prstGeom prst="straightConnector1">
            <a:avLst/>
          </a:prstGeom>
          <a:ln w="22225">
            <a:headEnd type="oval" w="med" len="med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uppo 6">
            <a:extLst>
              <a:ext uri="{FF2B5EF4-FFF2-40B4-BE49-F238E27FC236}">
                <a16:creationId xmlns:a16="http://schemas.microsoft.com/office/drawing/2014/main" id="{88B2825D-686A-23C7-548D-88136CC0B43E}"/>
              </a:ext>
            </a:extLst>
          </p:cNvPr>
          <p:cNvGrpSpPr/>
          <p:nvPr/>
        </p:nvGrpSpPr>
        <p:grpSpPr>
          <a:xfrm>
            <a:off x="9011951" y="4158415"/>
            <a:ext cx="2861488" cy="1895528"/>
            <a:chOff x="6694556" y="4926106"/>
            <a:chExt cx="2861488" cy="1895528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D6DC166-27E0-2507-CC3C-454FC8E4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42812" y="4926106"/>
              <a:ext cx="1564971" cy="1190188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9C91EFC5-35A9-DB7F-6D59-4476F08A5321}"/>
                </a:ext>
              </a:extLst>
            </p:cNvPr>
            <p:cNvSpPr txBox="1"/>
            <p:nvPr/>
          </p:nvSpPr>
          <p:spPr>
            <a:xfrm>
              <a:off x="6694556" y="6175303"/>
              <a:ext cx="28614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Cambria" panose="02040503050406030204" pitchFamily="18" charset="0"/>
                  <a:cs typeface="Calibri" panose="020F0502020204030204" pitchFamily="34" charset="0"/>
                </a:rPr>
                <a:t>5’ scRNA sequencing </a:t>
              </a:r>
            </a:p>
            <a:p>
              <a:pPr algn="ctr"/>
              <a:r>
                <a:rPr lang="en-US" b="1" dirty="0">
                  <a:latin typeface="Cambria" panose="02040503050406030204" pitchFamily="18" charset="0"/>
                  <a:cs typeface="Calibri" panose="020F0502020204030204" pitchFamily="34" charset="0"/>
                </a:rPr>
                <a:t>10X Chromium Genomics</a:t>
              </a:r>
            </a:p>
          </p:txBody>
        </p:sp>
      </p:grpSp>
      <p:sp>
        <p:nvSpPr>
          <p:cNvPr id="9" name="Parentesi graffa chiusa 8">
            <a:extLst>
              <a:ext uri="{FF2B5EF4-FFF2-40B4-BE49-F238E27FC236}">
                <a16:creationId xmlns:a16="http://schemas.microsoft.com/office/drawing/2014/main" id="{415035FE-BB35-6CB8-4C77-380726AFE484}"/>
              </a:ext>
            </a:extLst>
          </p:cNvPr>
          <p:cNvSpPr/>
          <p:nvPr/>
        </p:nvSpPr>
        <p:spPr>
          <a:xfrm rot="16200000">
            <a:off x="4278268" y="81595"/>
            <a:ext cx="294882" cy="7155107"/>
          </a:xfrm>
          <a:prstGeom prst="rightBrace">
            <a:avLst>
              <a:gd name="adj1" fmla="val 9422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750067A-44C6-C73E-1886-76516A9081BF}"/>
              </a:ext>
            </a:extLst>
          </p:cNvPr>
          <p:cNvCxnSpPr>
            <a:cxnSpLocks/>
          </p:cNvCxnSpPr>
          <p:nvPr/>
        </p:nvCxnSpPr>
        <p:spPr>
          <a:xfrm>
            <a:off x="4418527" y="3131760"/>
            <a:ext cx="0" cy="220346"/>
          </a:xfrm>
          <a:prstGeom prst="straightConnector1">
            <a:avLst/>
          </a:prstGeom>
          <a:ln w="22225">
            <a:headEnd type="none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7B935822-7456-5CE5-7337-C0AEC93E92C5}"/>
              </a:ext>
            </a:extLst>
          </p:cNvPr>
          <p:cNvCxnSpPr>
            <a:cxnSpLocks/>
          </p:cNvCxnSpPr>
          <p:nvPr/>
        </p:nvCxnSpPr>
        <p:spPr>
          <a:xfrm>
            <a:off x="8420475" y="5067103"/>
            <a:ext cx="680224" cy="0"/>
          </a:xfrm>
          <a:prstGeom prst="straightConnector1">
            <a:avLst/>
          </a:prstGeom>
          <a:ln w="22225">
            <a:headEnd type="none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Connettore diritto 4">
            <a:extLst>
              <a:ext uri="{FF2B5EF4-FFF2-40B4-BE49-F238E27FC236}">
                <a16:creationId xmlns:a16="http://schemas.microsoft.com/office/drawing/2014/main" id="{89CB5C9D-3FED-D0D8-B8E7-97C128B394FB}"/>
              </a:ext>
            </a:extLst>
          </p:cNvPr>
          <p:cNvCxnSpPr/>
          <p:nvPr/>
        </p:nvCxnSpPr>
        <p:spPr>
          <a:xfrm>
            <a:off x="1378627" y="984731"/>
            <a:ext cx="9468000" cy="0"/>
          </a:xfrm>
          <a:prstGeom prst="line">
            <a:avLst/>
          </a:prstGeom>
          <a:ln w="76200">
            <a:solidFill>
              <a:srgbClr val="FF66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olo 1">
            <a:extLst>
              <a:ext uri="{FF2B5EF4-FFF2-40B4-BE49-F238E27FC236}">
                <a16:creationId xmlns:a16="http://schemas.microsoft.com/office/drawing/2014/main" id="{4127C833-E3D7-C08E-84FC-8626547BB8BE}"/>
              </a:ext>
            </a:extLst>
          </p:cNvPr>
          <p:cNvSpPr txBox="1">
            <a:spLocks/>
          </p:cNvSpPr>
          <p:nvPr/>
        </p:nvSpPr>
        <p:spPr>
          <a:xfrm>
            <a:off x="0" y="-133924"/>
            <a:ext cx="122181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4213"/>
            <a:r>
              <a:rPr lang="en-GB" sz="40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Case study VCOV cohort: experimental plan</a:t>
            </a:r>
            <a:endParaRPr lang="en-GB" sz="3200" b="1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 defTabSz="684213"/>
            <a:endParaRPr lang="en-GB" sz="3200" b="1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29B02949-BCBF-1A2F-48D8-3D13B1EA8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97" y="3857702"/>
            <a:ext cx="7772400" cy="243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0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5EE3FBCD-506E-4729-8B8C-D503D7B65E68}"/>
              </a:ext>
            </a:extLst>
          </p:cNvPr>
          <p:cNvCxnSpPr/>
          <p:nvPr/>
        </p:nvCxnSpPr>
        <p:spPr>
          <a:xfrm>
            <a:off x="1378627" y="984731"/>
            <a:ext cx="9468000" cy="0"/>
          </a:xfrm>
          <a:prstGeom prst="line">
            <a:avLst/>
          </a:prstGeom>
          <a:ln w="76200">
            <a:solidFill>
              <a:srgbClr val="FF66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BF18B88F-5B4E-458D-BFEB-E2DB847C036E}"/>
              </a:ext>
            </a:extLst>
          </p:cNvPr>
          <p:cNvSpPr txBox="1">
            <a:spLocks/>
          </p:cNvSpPr>
          <p:nvPr/>
        </p:nvSpPr>
        <p:spPr>
          <a:xfrm>
            <a:off x="0" y="-133924"/>
            <a:ext cx="122181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4213"/>
            <a:r>
              <a:rPr lang="en-GB" sz="40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Case study: </a:t>
            </a:r>
            <a:r>
              <a:rPr lang="en-GB" sz="32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MAIT cell -B cell interaction in VCOV cohort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9</a:t>
            </a:fld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480208" y="1309936"/>
            <a:ext cx="6778722" cy="15070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Predict which ligands expressed by </a:t>
            </a:r>
            <a:r>
              <a:rPr lang="it-IT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MAIT </a:t>
            </a:r>
            <a:r>
              <a:rPr lang="it-IT" b="1" dirty="0" err="1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cells</a:t>
            </a:r>
            <a:r>
              <a:rPr lang="it-IT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b="1" dirty="0" err="1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lang="it-IT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P3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are most likely to have induced the differential expression in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 cells at P3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after </a:t>
            </a:r>
            <a:r>
              <a:rPr lang="it-IT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charset="0"/>
              </a:rPr>
              <a:t>BNT162b2 </a:t>
            </a:r>
            <a:r>
              <a:rPr lang="it-IT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2° dose</a:t>
            </a:r>
          </a:p>
        </p:txBody>
      </p:sp>
      <p:sp>
        <p:nvSpPr>
          <p:cNvPr id="45" name="CasellaDiTesto 44"/>
          <p:cNvSpPr txBox="1"/>
          <p:nvPr/>
        </p:nvSpPr>
        <p:spPr>
          <a:xfrm>
            <a:off x="8371443" y="3204238"/>
            <a:ext cx="2723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sz="2400" b="1" dirty="0">
                <a:solidFill>
                  <a:srgbClr val="002060"/>
                </a:solidFill>
              </a:rPr>
              <a:t>B </a:t>
            </a:r>
            <a:r>
              <a:rPr lang="it-IT" sz="2400" b="1" dirty="0" err="1">
                <a:solidFill>
                  <a:srgbClr val="002060"/>
                </a:solidFill>
              </a:rPr>
              <a:t>cells</a:t>
            </a:r>
            <a:r>
              <a:rPr lang="it-IT" sz="2400" b="1" dirty="0">
                <a:solidFill>
                  <a:srgbClr val="002060"/>
                </a:solidFill>
              </a:rPr>
              <a:t> </a:t>
            </a:r>
            <a:r>
              <a:rPr lang="it-IT" sz="2400" b="1" dirty="0" err="1">
                <a:solidFill>
                  <a:srgbClr val="002060"/>
                </a:solidFill>
              </a:rPr>
              <a:t>at</a:t>
            </a:r>
            <a:r>
              <a:rPr lang="it-IT" sz="2400" b="1" dirty="0">
                <a:solidFill>
                  <a:srgbClr val="002060"/>
                </a:solidFill>
              </a:rPr>
              <a:t> P3</a:t>
            </a:r>
          </a:p>
        </p:txBody>
      </p:sp>
      <p:sp>
        <p:nvSpPr>
          <p:cNvPr id="46" name="CasellaDiTesto 45"/>
          <p:cNvSpPr txBox="1"/>
          <p:nvPr/>
        </p:nvSpPr>
        <p:spPr>
          <a:xfrm>
            <a:off x="1027175" y="3204238"/>
            <a:ext cx="329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B050"/>
                </a:solidFill>
              </a:rPr>
              <a:t>MAIT </a:t>
            </a:r>
            <a:r>
              <a:rPr lang="it-IT" sz="2400" b="1" dirty="0" err="1">
                <a:solidFill>
                  <a:srgbClr val="00B050"/>
                </a:solidFill>
              </a:rPr>
              <a:t>cells</a:t>
            </a:r>
            <a:r>
              <a:rPr lang="it-IT" sz="2400" b="1" dirty="0">
                <a:solidFill>
                  <a:srgbClr val="00B050"/>
                </a:solidFill>
              </a:rPr>
              <a:t> </a:t>
            </a:r>
            <a:r>
              <a:rPr lang="it-IT" sz="2400" b="1" dirty="0" err="1">
                <a:solidFill>
                  <a:srgbClr val="00B050"/>
                </a:solidFill>
              </a:rPr>
              <a:t>at</a:t>
            </a:r>
            <a:r>
              <a:rPr lang="it-IT" sz="2400" b="1" dirty="0">
                <a:solidFill>
                  <a:srgbClr val="00B050"/>
                </a:solidFill>
              </a:rPr>
              <a:t>  P3</a:t>
            </a:r>
          </a:p>
        </p:txBody>
      </p:sp>
      <p:grpSp>
        <p:nvGrpSpPr>
          <p:cNvPr id="50" name="Gruppo 49"/>
          <p:cNvGrpSpPr/>
          <p:nvPr/>
        </p:nvGrpSpPr>
        <p:grpSpPr>
          <a:xfrm>
            <a:off x="5590418" y="3711261"/>
            <a:ext cx="1916293" cy="1710652"/>
            <a:chOff x="4840203" y="2824994"/>
            <a:chExt cx="1916293" cy="1710652"/>
          </a:xfrm>
        </p:grpSpPr>
        <p:sp>
          <p:nvSpPr>
            <p:cNvPr id="52" name="Freccia bidirezionale orizzontale 51"/>
            <p:cNvSpPr/>
            <p:nvPr/>
          </p:nvSpPr>
          <p:spPr>
            <a:xfrm>
              <a:off x="4840203" y="3966550"/>
              <a:ext cx="1480457" cy="569096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3" name="CasellaDiTesto 52"/>
            <p:cNvSpPr txBox="1"/>
            <p:nvPr/>
          </p:nvSpPr>
          <p:spPr>
            <a:xfrm>
              <a:off x="5251723" y="2824994"/>
              <a:ext cx="150477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E6A608BA-580D-9355-AA5A-259B8034D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65"/>
          <a:stretch/>
        </p:blipFill>
        <p:spPr>
          <a:xfrm>
            <a:off x="979443" y="3640068"/>
            <a:ext cx="3251200" cy="312082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0386D57-E291-FFB7-C559-83178A818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40" t="54132" r="34912" b="-1"/>
          <a:stretch/>
        </p:blipFill>
        <p:spPr>
          <a:xfrm>
            <a:off x="8024974" y="3594737"/>
            <a:ext cx="3319200" cy="308525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CF2296-15A9-051B-8078-5BFCD40A20A6}"/>
              </a:ext>
            </a:extLst>
          </p:cNvPr>
          <p:cNvSpPr txBox="1"/>
          <p:nvPr/>
        </p:nvSpPr>
        <p:spPr>
          <a:xfrm>
            <a:off x="5282719" y="5468488"/>
            <a:ext cx="611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Gene set of interest 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3DC3452-2FF2-A6FA-0D9F-8B4D7B80E0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711"/>
          <a:stretch/>
        </p:blipFill>
        <p:spPr>
          <a:xfrm>
            <a:off x="9370266" y="1109387"/>
            <a:ext cx="2384165" cy="164317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8060EE42-DCC3-F90F-9C77-1FBFA6327FD0}"/>
              </a:ext>
            </a:extLst>
          </p:cNvPr>
          <p:cNvSpPr/>
          <p:nvPr/>
        </p:nvSpPr>
        <p:spPr>
          <a:xfrm>
            <a:off x="3348110" y="3237487"/>
            <a:ext cx="40796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F1B5A2-C16A-4BDB-13AF-AC3DDC31CFC1}"/>
              </a:ext>
            </a:extLst>
          </p:cNvPr>
          <p:cNvSpPr/>
          <p:nvPr/>
        </p:nvSpPr>
        <p:spPr>
          <a:xfrm>
            <a:off x="10136947" y="3244334"/>
            <a:ext cx="40796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644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5" grpId="0"/>
      <p:bldP spid="46" grpId="0"/>
      <p:bldP spid="10" grpId="0"/>
      <p:bldP spid="9" grpId="0" animBg="1"/>
      <p:bldP spid="11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9494</TotalTime>
  <Words>475</Words>
  <Application>Microsoft Office PowerPoint</Application>
  <PresentationFormat>Widescreen</PresentationFormat>
  <Paragraphs>77</Paragraphs>
  <Slides>11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20" baseType="lpstr">
      <vt:lpstr>-apple-system</vt:lpstr>
      <vt:lpstr>Open Sans</vt:lpstr>
      <vt:lpstr>Arial</vt:lpstr>
      <vt:lpstr>Calibri</vt:lpstr>
      <vt:lpstr>Calibri Light</vt:lpstr>
      <vt:lpstr>Cambria</vt:lpstr>
      <vt:lpstr>Courier New</vt:lpstr>
      <vt:lpstr>Helvetica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Humanitas Mirasole S.p.A.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TERZOLI Sara RIC</dc:creator>
  <cp:lastModifiedBy>VM-Base</cp:lastModifiedBy>
  <cp:revision>127</cp:revision>
  <dcterms:created xsi:type="dcterms:W3CDTF">2022-02-07T16:44:33Z</dcterms:created>
  <dcterms:modified xsi:type="dcterms:W3CDTF">2024-07-25T13:35:13Z</dcterms:modified>
</cp:coreProperties>
</file>